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4" r:id="rId1"/>
  </p:sldMasterIdLst>
  <p:notesMasterIdLst>
    <p:notesMasterId r:id="rId26"/>
  </p:notesMasterIdLst>
  <p:handoutMasterIdLst>
    <p:handoutMasterId r:id="rId27"/>
  </p:handoutMasterIdLst>
  <p:sldIdLst>
    <p:sldId id="281" r:id="rId2"/>
    <p:sldId id="258" r:id="rId3"/>
    <p:sldId id="276" r:id="rId4"/>
    <p:sldId id="267" r:id="rId5"/>
    <p:sldId id="265" r:id="rId6"/>
    <p:sldId id="268" r:id="rId7"/>
    <p:sldId id="270" r:id="rId8"/>
    <p:sldId id="278" r:id="rId9"/>
    <p:sldId id="289" r:id="rId10"/>
    <p:sldId id="288" r:id="rId11"/>
    <p:sldId id="272" r:id="rId12"/>
    <p:sldId id="274" r:id="rId13"/>
    <p:sldId id="279" r:id="rId14"/>
    <p:sldId id="280" r:id="rId15"/>
    <p:sldId id="257" r:id="rId16"/>
    <p:sldId id="294" r:id="rId17"/>
    <p:sldId id="298" r:id="rId18"/>
    <p:sldId id="284" r:id="rId19"/>
    <p:sldId id="285" r:id="rId20"/>
    <p:sldId id="286" r:id="rId21"/>
    <p:sldId id="292" r:id="rId22"/>
    <p:sldId id="271" r:id="rId23"/>
    <p:sldId id="283" r:id="rId24"/>
    <p:sldId id="297" r:id="rId25"/>
  </p:sldIdLst>
  <p:sldSz cx="9144000" cy="6858000" type="screen4x3"/>
  <p:notesSz cx="6934200" cy="92329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Tom  Bolt" initials="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webPr encoding="windows-1252"/>
  <p:showPr showNarration="1">
    <p:present/>
    <p:sldAll/>
    <p:penClr>
      <a:schemeClr val="tx1"/>
    </p:penClr>
  </p:showPr>
  <p:clrMru>
    <a:srgbClr val="6699FF"/>
    <a:srgbClr val="9999FF"/>
    <a:srgbClr val="003399"/>
    <a:srgbClr val="336699"/>
    <a:srgbClr val="008080"/>
    <a:srgbClr val="009999"/>
    <a:srgbClr val="FF99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snapVertSplitter="1" vertBarState="minimized" horzBarState="maximized">
    <p:restoredLeft sz="13265" autoAdjust="0"/>
    <p:restoredTop sz="94500" autoAdjust="0"/>
  </p:normalViewPr>
  <p:slideViewPr>
    <p:cSldViewPr snapToGrid="0">
      <p:cViewPr varScale="1">
        <p:scale>
          <a:sx n="70" d="100"/>
          <a:sy n="70" d="100"/>
        </p:scale>
        <p:origin x="-29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352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0513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/>
              <a:t>Milestone Summary Report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29063" y="0"/>
            <a:ext cx="300513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770938"/>
            <a:ext cx="3005138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29063" y="8770938"/>
            <a:ext cx="3005137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99B03A6A-EE3C-4A43-BCCE-643AE2C6BF8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0513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/>
              <a:t>Milestone Summary Report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29063" y="0"/>
            <a:ext cx="300513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58875" y="692150"/>
            <a:ext cx="4616450" cy="34623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5513" y="4384675"/>
            <a:ext cx="5083175" cy="415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536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70938"/>
            <a:ext cx="3005138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29063" y="8770938"/>
            <a:ext cx="3005137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D900EA51-E6B9-4823-BBF8-409C2E2543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smtClean="0"/>
              <a:t>Click on Speaker </a:t>
            </a: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5842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smtClean="0"/>
              <a:t>We used a Pivot Table to calculate the Mean, Median, and standard deviation of the population data.  Next we used a Vlookup to add the cost from CBS sports.  Finally, we used the “picked” column to prevent double counting of players, as you will see in the next slde.</a:t>
            </a:r>
          </a:p>
        </p:txBody>
      </p:sp>
      <p:sp>
        <p:nvSpPr>
          <p:cNvPr id="35843" name="Slide Number Placeholder 3"/>
          <p:cNvSpPr txBox="1">
            <a:spLocks noGrp="1"/>
          </p:cNvSpPr>
          <p:nvPr/>
        </p:nvSpPr>
        <p:spPr bwMode="auto">
          <a:xfrm>
            <a:off x="3929063" y="8770938"/>
            <a:ext cx="3005137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0" hangingPunct="0"/>
            <a:fld id="{D60EDDD3-DC05-412D-87D9-8A4CC44C30E2}" type="slidenum">
              <a:rPr lang="en-US" sz="1200">
                <a:latin typeface="Times New Roman" pitchFamily="18" charset="0"/>
              </a:rPr>
              <a:pPr algn="r" eaLnBrk="0" hangingPunct="0"/>
              <a:t>10</a:t>
            </a:fld>
            <a:endParaRPr lang="en-US" sz="120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3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7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1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56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smtClean="0"/>
              <a:t>We used a Pivot Table to calculate the Mean, Median, and standard deviation of the population data.  Next we used a Vlookup to add the cost from CBS sports.  Finally, we used the “picked” column to prevent double counting of players, as you will see in the next slde.</a:t>
            </a: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2D57D93-652A-4396-AC2E-9BFED0BB6719}" type="slidenum">
              <a:rPr lang="en-US" smtClean="0"/>
              <a:pPr/>
              <a:t>8</a:t>
            </a:fld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4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smtClean="0"/>
              <a:t>We used a Pivot Table to calculate the Mean, Median, and standard deviation of the population data.  Next we used a Vlookup to add the cost from CBS sports.  Finally, we used the “picked” column to prevent double counting of players, as you will see in the next slde.</a:t>
            </a:r>
          </a:p>
        </p:txBody>
      </p:sp>
      <p:sp>
        <p:nvSpPr>
          <p:cNvPr id="33795" name="Slide Number Placeholder 3"/>
          <p:cNvSpPr txBox="1">
            <a:spLocks noGrp="1"/>
          </p:cNvSpPr>
          <p:nvPr/>
        </p:nvSpPr>
        <p:spPr bwMode="auto">
          <a:xfrm>
            <a:off x="3929063" y="8770938"/>
            <a:ext cx="3005137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0" hangingPunct="0"/>
            <a:fld id="{12E3BCE1-AA70-4EF4-A859-C923F937BFE1}" type="slidenum">
              <a:rPr lang="en-US" sz="1200">
                <a:latin typeface="Times New Roman" pitchFamily="18" charset="0"/>
              </a:rPr>
              <a:pPr algn="r" eaLnBrk="0" hangingPunct="0"/>
              <a:t>9</a:t>
            </a:fld>
            <a:endParaRPr lang="en-US" sz="120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A71440-8BAC-4FCC-88F9-6E3A6D6DB811}" type="datetimeFigureOut">
              <a:rPr lang="en-US"/>
              <a:pPr>
                <a:defRPr/>
              </a:pPr>
              <a:t>4/22/2009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049B7E-0C19-4E0A-B409-EF55698A27F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C0385F-5FF3-4D8C-B123-12F9FCE07453}" type="datetime1">
              <a:rPr lang="en-US"/>
              <a:pPr>
                <a:defRPr/>
              </a:pPr>
              <a:t>4/22/2009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Confidential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7D23C4-A2DA-4E63-AD5D-CA092B64F9A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D29177-61A2-47F0-918F-82E9F9B4E5FA}" type="datetime1">
              <a:rPr lang="en-US"/>
              <a:pPr>
                <a:defRPr/>
              </a:pPr>
              <a:t>4/22/2009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Confidential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058D3E-17D1-4284-9254-217E122CEA8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9CEE89-DACB-48CC-8DE5-E1A59287EC99}" type="datetimeFigureOut">
              <a:rPr lang="en-US"/>
              <a:pPr>
                <a:defRPr/>
              </a:pPr>
              <a:t>4/22/2009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DC06EB-1AD8-4169-B6EC-A763BBB6889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569244-334D-4BC5-A62E-4088DB5CCA9C}" type="datetimeFigureOut">
              <a:rPr lang="en-US"/>
              <a:pPr>
                <a:defRPr/>
              </a:pPr>
              <a:t>4/22/2009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CC755D-E70C-4C1F-B8BF-DD41978308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107C30-6294-4F01-B782-CCE15C0587B3}" type="datetime1">
              <a:rPr lang="en-US"/>
              <a:pPr>
                <a:defRPr/>
              </a:pPr>
              <a:t>4/22/2009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Confidential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FED705-0242-414E-B102-E9B744B5A8C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9CE0AF-E1C4-400F-AF89-332DBA713BED}" type="datetime1">
              <a:rPr lang="en-US"/>
              <a:pPr>
                <a:defRPr/>
              </a:pPr>
              <a:t>4/22/2009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Confidential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C908C5-ACD3-4EE6-BA44-5D9AA2011C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8F1B87-241C-4F80-878F-682C837C4226}" type="datetime1">
              <a:rPr lang="en-US"/>
              <a:pPr>
                <a:defRPr/>
              </a:pPr>
              <a:t>4/22/2009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Confidential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9351BB-0A40-44C6-B8A6-E437062F1F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CE31C7-D1CF-4C0A-AE02-7F50A2981AA5}" type="datetime1">
              <a:rPr lang="en-US"/>
              <a:pPr>
                <a:defRPr/>
              </a:pPr>
              <a:t>4/22/2009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Confidential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49468A-1CFD-40D2-97E4-00BE7EB5FF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C320D0-4797-40DE-8C90-E65FAE960EB1}" type="datetime1">
              <a:rPr lang="en-US"/>
              <a:pPr>
                <a:defRPr/>
              </a:pPr>
              <a:t>4/22/2009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Confidential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42CF4E-7509-430C-B39D-554E45794F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6C4ED7-FF91-4767-9BBC-5284372B819D}" type="datetime1">
              <a:rPr lang="en-US"/>
              <a:pPr>
                <a:defRPr/>
              </a:pPr>
              <a:t>4/22/2009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Confidential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F93D2C-9AFF-485F-8E9F-71A8302FB3A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1DF6C9-FE9F-448D-B61E-96D96257BA5B}" type="datetime1">
              <a:rPr lang="en-US"/>
              <a:pPr>
                <a:defRPr/>
              </a:pPr>
              <a:t>4/22/2009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Confidential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809F3E-E557-4D15-9894-45928145A6A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0" hangingPunct="0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18EF7B0E-7A40-4640-A01B-E062E7DE5257}" type="datetimeFigureOut">
              <a:rPr lang="en-US"/>
              <a:pPr>
                <a:defRPr/>
              </a:pPr>
              <a:t>4/22/2009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0" hangingPunct="0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0" hangingPunct="0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13E63284-00BC-40B5-940A-2604E22CEB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4" r:id="rId1"/>
    <p:sldLayoutId id="2147483775" r:id="rId2"/>
    <p:sldLayoutId id="2147483777" r:id="rId3"/>
    <p:sldLayoutId id="2147483778" r:id="rId4"/>
    <p:sldLayoutId id="2147483779" r:id="rId5"/>
    <p:sldLayoutId id="2147483780" r:id="rId6"/>
    <p:sldLayoutId id="2147483781" r:id="rId7"/>
    <p:sldLayoutId id="2147483782" r:id="rId8"/>
    <p:sldLayoutId id="2147483783" r:id="rId9"/>
    <p:sldLayoutId id="2147483784" r:id="rId10"/>
    <p:sldLayoutId id="2147483785" r:id="rId11"/>
    <p:sldLayoutId id="2147483776" r:id="rId12"/>
  </p:sldLayoutIdLst>
  <p:transition/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Scott%20Cohen\Desktop\NFL%20on%20FOX%20Football%20Theme.mp3" TargetMode="Externa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2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6"/>
          <p:cNvSpPr>
            <a:spLocks noGrp="1" noChangeArrowheads="1"/>
          </p:cNvSpPr>
          <p:nvPr>
            <p:ph type="ctrTitle"/>
          </p:nvPr>
        </p:nvSpPr>
        <p:spPr>
          <a:xfrm>
            <a:off x="342900" y="76200"/>
            <a:ext cx="8458200" cy="1470025"/>
          </a:xfrm>
        </p:spPr>
        <p:txBody>
          <a:bodyPr/>
          <a:lstStyle/>
          <a:p>
            <a:pPr eaLnBrk="1" hangingPunct="1"/>
            <a:r>
              <a:rPr lang="en-US" sz="3600" b="1" smtClean="0"/>
              <a:t>Fantasy Football – Optimizing your Team </a:t>
            </a:r>
          </a:p>
        </p:txBody>
      </p:sp>
      <p:sp>
        <p:nvSpPr>
          <p:cNvPr id="16386" name="Rectangle 1026"/>
          <p:cNvSpPr>
            <a:spLocks noChangeArrowheads="1"/>
          </p:cNvSpPr>
          <p:nvPr/>
        </p:nvSpPr>
        <p:spPr bwMode="auto">
          <a:xfrm>
            <a:off x="1295400" y="5029200"/>
            <a:ext cx="6400800" cy="166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20000"/>
              </a:spcBef>
            </a:pPr>
            <a:r>
              <a:rPr lang="en-US" sz="2400"/>
              <a:t>Chris Cheang</a:t>
            </a:r>
          </a:p>
          <a:p>
            <a:pPr algn="ctr">
              <a:spcBef>
                <a:spcPct val="20000"/>
              </a:spcBef>
            </a:pPr>
            <a:r>
              <a:rPr lang="en-US" sz="2400"/>
              <a:t>Scott Cohen</a:t>
            </a:r>
          </a:p>
          <a:p>
            <a:pPr algn="ctr">
              <a:spcBef>
                <a:spcPct val="20000"/>
              </a:spcBef>
            </a:pPr>
            <a:r>
              <a:rPr lang="en-US" sz="2400"/>
              <a:t>Elliott Einhorn</a:t>
            </a:r>
          </a:p>
          <a:p>
            <a:pPr algn="ctr">
              <a:spcBef>
                <a:spcPct val="20000"/>
              </a:spcBef>
            </a:pPr>
            <a:r>
              <a:rPr lang="en-US" sz="2400"/>
              <a:t>Julian Wong </a:t>
            </a:r>
          </a:p>
        </p:txBody>
      </p:sp>
      <p:pic>
        <p:nvPicPr>
          <p:cNvPr id="16387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124200" y="1819275"/>
            <a:ext cx="3290888" cy="282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NFL on FOX Football Theme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8839200" y="65532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009775" y="1219200"/>
            <a:ext cx="5478463" cy="38100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>
                <a:lumMod val="95000"/>
                <a:lumOff val="5000"/>
              </a:schemeClr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audio>
              <p:cMediaNode>
                <p:cTn id="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Title 1"/>
          <p:cNvSpPr>
            <a:spLocks noGrp="1"/>
          </p:cNvSpPr>
          <p:nvPr>
            <p:ph type="title" idx="4294967295"/>
          </p:nvPr>
        </p:nvSpPr>
        <p:spPr>
          <a:xfrm>
            <a:off x="457200" y="88900"/>
            <a:ext cx="8229600" cy="1143000"/>
          </a:xfrm>
        </p:spPr>
        <p:txBody>
          <a:bodyPr/>
          <a:lstStyle/>
          <a:p>
            <a:pPr eaLnBrk="1" hangingPunct="1"/>
            <a:r>
              <a:rPr lang="en-US" sz="4000" smtClean="0">
                <a:solidFill>
                  <a:srgbClr val="6699FF"/>
                </a:solidFill>
              </a:rPr>
              <a:t>Solution Methodology</a:t>
            </a:r>
            <a:br>
              <a:rPr lang="en-US" sz="4000" smtClean="0">
                <a:solidFill>
                  <a:srgbClr val="6699FF"/>
                </a:solidFill>
              </a:rPr>
            </a:br>
            <a:r>
              <a:rPr lang="en-US" sz="2500" smtClean="0">
                <a:solidFill>
                  <a:srgbClr val="6699FF"/>
                </a:solidFill>
              </a:rPr>
              <a:t>Cross Reference</a:t>
            </a:r>
          </a:p>
        </p:txBody>
      </p:sp>
      <p:sp>
        <p:nvSpPr>
          <p:cNvPr id="6" name="Slide Number Placeholder 5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eaLnBrk="0" hangingPunct="0">
              <a:defRPr/>
            </a:pPr>
            <a:fld id="{BFAEF612-906D-4D68-89B1-DD9ACF71E50C}" type="slidenum">
              <a:rPr lang="en-US" sz="1200">
                <a:solidFill>
                  <a:schemeClr val="tx1">
                    <a:tint val="75000"/>
                  </a:schemeClr>
                </a:solidFill>
              </a:rPr>
              <a:pPr algn="r" eaLnBrk="0" hangingPunct="0">
                <a:defRPr/>
              </a:pPr>
              <a:t>10</a:t>
            </a:fld>
            <a:endParaRPr lang="en-US" sz="1200">
              <a:solidFill>
                <a:schemeClr val="tx1">
                  <a:tint val="75000"/>
                </a:schemeClr>
              </a:solidFill>
            </a:endParaRPr>
          </a:p>
        </p:txBody>
      </p:sp>
      <p:pic>
        <p:nvPicPr>
          <p:cNvPr id="3481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8925" y="1600200"/>
            <a:ext cx="8567738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Title 1"/>
          <p:cNvSpPr>
            <a:spLocks noGrp="1"/>
          </p:cNvSpPr>
          <p:nvPr>
            <p:ph type="title"/>
          </p:nvPr>
        </p:nvSpPr>
        <p:spPr>
          <a:xfrm>
            <a:off x="457200" y="88900"/>
            <a:ext cx="8229600" cy="1143000"/>
          </a:xfrm>
        </p:spPr>
        <p:txBody>
          <a:bodyPr/>
          <a:lstStyle/>
          <a:p>
            <a:pPr eaLnBrk="1" hangingPunct="1"/>
            <a:r>
              <a:rPr lang="en-US" sz="4000" smtClean="0">
                <a:solidFill>
                  <a:srgbClr val="6699FF"/>
                </a:solidFill>
              </a:rPr>
              <a:t>Solution Methodology</a:t>
            </a:r>
            <a:br>
              <a:rPr lang="en-US" sz="4000" smtClean="0">
                <a:solidFill>
                  <a:srgbClr val="6699FF"/>
                </a:solidFill>
              </a:rPr>
            </a:br>
            <a:r>
              <a:rPr lang="en-US" sz="2500" smtClean="0">
                <a:solidFill>
                  <a:srgbClr val="6699FF"/>
                </a:solidFill>
              </a:rPr>
              <a:t>Evolutionary Solver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36F0FC-1675-4EC3-865A-D46A7F7E0B77}" type="slidenum">
              <a:rPr lang="en-US"/>
              <a:pPr>
                <a:defRPr/>
              </a:pPr>
              <a:t>11</a:t>
            </a:fld>
            <a:endParaRPr lang="en-US"/>
          </a:p>
        </p:txBody>
      </p:sp>
      <p:pic>
        <p:nvPicPr>
          <p:cNvPr id="36867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38200" y="1600200"/>
            <a:ext cx="7467600" cy="454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Title 1"/>
          <p:cNvSpPr>
            <a:spLocks noGrp="1"/>
          </p:cNvSpPr>
          <p:nvPr>
            <p:ph type="title"/>
          </p:nvPr>
        </p:nvSpPr>
        <p:spPr>
          <a:xfrm>
            <a:off x="457200" y="103188"/>
            <a:ext cx="8229600" cy="1143000"/>
          </a:xfrm>
        </p:spPr>
        <p:txBody>
          <a:bodyPr/>
          <a:lstStyle/>
          <a:p>
            <a:pPr eaLnBrk="1" hangingPunct="1"/>
            <a:r>
              <a:rPr lang="en-US" smtClean="0">
                <a:solidFill>
                  <a:srgbClr val="6699FF"/>
                </a:solidFill>
              </a:rPr>
              <a:t>Solution Methodology</a:t>
            </a:r>
            <a:br>
              <a:rPr lang="en-US" smtClean="0">
                <a:solidFill>
                  <a:srgbClr val="6699FF"/>
                </a:solidFill>
              </a:rPr>
            </a:br>
            <a:r>
              <a:rPr lang="en-US" sz="2400" smtClean="0">
                <a:solidFill>
                  <a:srgbClr val="6699FF"/>
                </a:solidFill>
              </a:rPr>
              <a:t>Evolutionary Solver, Again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A017AAA-8A63-4020-AFA7-7756AF637CB8}" type="slidenum">
              <a:rPr lang="en-US"/>
              <a:pPr>
                <a:defRPr/>
              </a:pPr>
              <a:t>12</a:t>
            </a:fld>
            <a:endParaRPr lang="en-US"/>
          </a:p>
        </p:txBody>
      </p:sp>
      <p:pic>
        <p:nvPicPr>
          <p:cNvPr id="38915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1038" y="1600200"/>
            <a:ext cx="7780337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Title 1"/>
          <p:cNvSpPr>
            <a:spLocks noGrp="1"/>
          </p:cNvSpPr>
          <p:nvPr>
            <p:ph type="title"/>
          </p:nvPr>
        </p:nvSpPr>
        <p:spPr>
          <a:xfrm>
            <a:off x="457200" y="103188"/>
            <a:ext cx="8229600" cy="1143000"/>
          </a:xfrm>
        </p:spPr>
        <p:txBody>
          <a:bodyPr/>
          <a:lstStyle/>
          <a:p>
            <a:pPr eaLnBrk="1" hangingPunct="1"/>
            <a:r>
              <a:rPr lang="en-US" sz="4000" smtClean="0">
                <a:solidFill>
                  <a:srgbClr val="6699FF"/>
                </a:solidFill>
              </a:rPr>
              <a:t>Solution Methodology</a:t>
            </a:r>
            <a:r>
              <a:rPr lang="en-US" sz="2500" smtClean="0">
                <a:solidFill>
                  <a:srgbClr val="6699FF"/>
                </a:solidFill>
              </a:rPr>
              <a:t> </a:t>
            </a:r>
            <a:br>
              <a:rPr lang="en-US" sz="2500" smtClean="0">
                <a:solidFill>
                  <a:srgbClr val="6699FF"/>
                </a:solidFill>
              </a:rPr>
            </a:br>
            <a:r>
              <a:rPr lang="en-US" sz="2500" smtClean="0">
                <a:solidFill>
                  <a:srgbClr val="6699FF"/>
                </a:solidFill>
              </a:rPr>
              <a:t>Evolutionary Solver, And Again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98D69EF-9C6C-40E9-9E5C-3798C87263D4}" type="slidenum">
              <a:rPr lang="en-US"/>
              <a:pPr>
                <a:defRPr/>
              </a:pPr>
              <a:t>13</a:t>
            </a:fld>
            <a:endParaRPr lang="en-US"/>
          </a:p>
        </p:txBody>
      </p:sp>
      <p:pic>
        <p:nvPicPr>
          <p:cNvPr id="40963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1038" y="1600200"/>
            <a:ext cx="7780337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Title 1"/>
          <p:cNvSpPr>
            <a:spLocks noGrp="1"/>
          </p:cNvSpPr>
          <p:nvPr>
            <p:ph type="title"/>
          </p:nvPr>
        </p:nvSpPr>
        <p:spPr>
          <a:xfrm>
            <a:off x="457200" y="90488"/>
            <a:ext cx="8229600" cy="1143000"/>
          </a:xfrm>
        </p:spPr>
        <p:txBody>
          <a:bodyPr/>
          <a:lstStyle/>
          <a:p>
            <a:pPr eaLnBrk="1" hangingPunct="1"/>
            <a:r>
              <a:rPr lang="en-US" sz="4000" smtClean="0">
                <a:solidFill>
                  <a:srgbClr val="6699FF"/>
                </a:solidFill>
              </a:rPr>
              <a:t>Solution Methodology </a:t>
            </a:r>
            <a:br>
              <a:rPr lang="en-US" sz="4000" smtClean="0">
                <a:solidFill>
                  <a:srgbClr val="6699FF"/>
                </a:solidFill>
              </a:rPr>
            </a:br>
            <a:r>
              <a:rPr lang="en-US" sz="2500" smtClean="0">
                <a:solidFill>
                  <a:srgbClr val="6699FF"/>
                </a:solidFill>
              </a:rPr>
              <a:t>Constraints</a:t>
            </a:r>
          </a:p>
        </p:txBody>
      </p:sp>
      <p:pic>
        <p:nvPicPr>
          <p:cNvPr id="43010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2551113" y="1457325"/>
            <a:ext cx="4040187" cy="2125663"/>
          </a:xfrm>
        </p:spPr>
      </p:pic>
      <p:pic>
        <p:nvPicPr>
          <p:cNvPr id="43011" name="Picture 4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4"/>
          <a:srcRect/>
          <a:stretch>
            <a:fillRect/>
          </a:stretch>
        </p:blipFill>
        <p:spPr>
          <a:xfrm>
            <a:off x="1905000" y="3633788"/>
            <a:ext cx="5334000" cy="3033712"/>
          </a:xfrm>
        </p:spPr>
      </p:pic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5D0B26F-9566-4A70-8247-4E22DC0E8E13}" type="slidenum">
              <a:rPr lang="en-US"/>
              <a:pPr>
                <a:defRPr/>
              </a:pPr>
              <a:t>14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Rectangle 3"/>
          <p:cNvSpPr>
            <a:spLocks noGrp="1" noChangeArrowheads="1"/>
          </p:cNvSpPr>
          <p:nvPr>
            <p:ph type="title"/>
          </p:nvPr>
        </p:nvSpPr>
        <p:spPr>
          <a:xfrm>
            <a:off x="457200" y="103188"/>
            <a:ext cx="8229600" cy="1143000"/>
          </a:xfrm>
        </p:spPr>
        <p:txBody>
          <a:bodyPr/>
          <a:lstStyle/>
          <a:p>
            <a:pPr eaLnBrk="1" hangingPunct="1"/>
            <a:r>
              <a:rPr lang="en-US" sz="4000" smtClean="0">
                <a:solidFill>
                  <a:srgbClr val="6699FF"/>
                </a:solidFill>
              </a:rPr>
              <a:t>Optimal Team</a:t>
            </a:r>
            <a:br>
              <a:rPr lang="en-US" sz="4000" smtClean="0">
                <a:solidFill>
                  <a:srgbClr val="6699FF"/>
                </a:solidFill>
              </a:rPr>
            </a:br>
            <a:r>
              <a:rPr lang="en-US" sz="2500" smtClean="0">
                <a:solidFill>
                  <a:srgbClr val="6699FF"/>
                </a:solidFill>
              </a:rPr>
              <a:t>Method #1</a:t>
            </a:r>
          </a:p>
        </p:txBody>
      </p:sp>
      <p:sp>
        <p:nvSpPr>
          <p:cNvPr id="45058" name="Rectangle 2"/>
          <p:cNvSpPr>
            <a:spLocks noGrp="1" noChangeArrowheads="1"/>
          </p:cNvSpPr>
          <p:nvPr>
            <p:ph idx="1"/>
          </p:nvPr>
        </p:nvSpPr>
        <p:spPr>
          <a:xfrm>
            <a:off x="3254375" y="1363663"/>
            <a:ext cx="5491163" cy="4281487"/>
          </a:xfrm>
        </p:spPr>
        <p:txBody>
          <a:bodyPr/>
          <a:lstStyle/>
          <a:p>
            <a:pPr lvl="2" eaLnBrk="1" hangingPunct="1">
              <a:spcBef>
                <a:spcPct val="50000"/>
              </a:spcBef>
            </a:pPr>
            <a:endParaRPr lang="en-US" sz="2000" smtClean="0"/>
          </a:p>
          <a:p>
            <a:pPr lvl="2" eaLnBrk="1" hangingPunct="1">
              <a:spcBef>
                <a:spcPct val="50000"/>
              </a:spcBef>
            </a:pPr>
            <a:r>
              <a:rPr lang="en-US" sz="2000" smtClean="0"/>
              <a:t>Quarterback – Tom Brady</a:t>
            </a:r>
          </a:p>
          <a:p>
            <a:pPr lvl="2" eaLnBrk="1" hangingPunct="1">
              <a:spcBef>
                <a:spcPct val="50000"/>
              </a:spcBef>
            </a:pPr>
            <a:r>
              <a:rPr lang="en-US" sz="2000" smtClean="0"/>
              <a:t>Running Back – LaDainian Tomlinson</a:t>
            </a:r>
          </a:p>
          <a:p>
            <a:pPr lvl="2" eaLnBrk="1" hangingPunct="1">
              <a:spcBef>
                <a:spcPct val="50000"/>
              </a:spcBef>
            </a:pPr>
            <a:r>
              <a:rPr lang="en-US" sz="2000" smtClean="0"/>
              <a:t>Running Back – Larry Johnson</a:t>
            </a:r>
          </a:p>
          <a:p>
            <a:pPr lvl="2" eaLnBrk="1" hangingPunct="1">
              <a:spcBef>
                <a:spcPct val="50000"/>
              </a:spcBef>
            </a:pPr>
            <a:r>
              <a:rPr lang="en-US" sz="2000" smtClean="0"/>
              <a:t>Wide Receiver – Larry Fitzgerald</a:t>
            </a:r>
          </a:p>
          <a:p>
            <a:pPr lvl="2" eaLnBrk="1" hangingPunct="1">
              <a:spcBef>
                <a:spcPct val="50000"/>
              </a:spcBef>
            </a:pPr>
            <a:r>
              <a:rPr lang="en-US" sz="2000" smtClean="0"/>
              <a:t>Wide Receiver – Terrell Owens</a:t>
            </a:r>
          </a:p>
          <a:p>
            <a:pPr lvl="2" eaLnBrk="1" hangingPunct="1">
              <a:spcBef>
                <a:spcPct val="50000"/>
              </a:spcBef>
            </a:pPr>
            <a:r>
              <a:rPr lang="en-US" sz="2000" smtClean="0"/>
              <a:t>Wide Receiver – T.J. Houshmandzadeh</a:t>
            </a:r>
          </a:p>
          <a:p>
            <a:pPr lvl="2" eaLnBrk="1" hangingPunct="1">
              <a:spcBef>
                <a:spcPct val="50000"/>
              </a:spcBef>
            </a:pPr>
            <a:r>
              <a:rPr lang="en-US" sz="2000" smtClean="0"/>
              <a:t>Tight End – Tony Gonzalez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BAF67A-05FB-4646-AC85-0741DC07FECD}" type="slidenum">
              <a:rPr lang="en-US"/>
              <a:pPr>
                <a:defRPr/>
              </a:pPr>
              <a:t>15</a:t>
            </a:fld>
            <a:endParaRPr lang="en-US"/>
          </a:p>
        </p:txBody>
      </p:sp>
      <p:pic>
        <p:nvPicPr>
          <p:cNvPr id="45060" name="Picture 6" descr="D_justbig-78377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5488" y="1708150"/>
            <a:ext cx="2963862" cy="197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061" name="Picture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11238" y="3775075"/>
            <a:ext cx="2390775" cy="246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Title 1"/>
          <p:cNvSpPr>
            <a:spLocks noGrp="1"/>
          </p:cNvSpPr>
          <p:nvPr>
            <p:ph type="title" idx="4294967295"/>
          </p:nvPr>
        </p:nvSpPr>
        <p:spPr>
          <a:xfrm>
            <a:off x="457200" y="104775"/>
            <a:ext cx="8229600" cy="1143000"/>
          </a:xfrm>
        </p:spPr>
        <p:txBody>
          <a:bodyPr/>
          <a:lstStyle/>
          <a:p>
            <a:pPr eaLnBrk="1" hangingPunct="1"/>
            <a:r>
              <a:rPr lang="en-US" sz="4000" smtClean="0">
                <a:solidFill>
                  <a:srgbClr val="6699FF"/>
                </a:solidFill>
              </a:rPr>
              <a:t>Season Simulation</a:t>
            </a:r>
            <a:br>
              <a:rPr lang="en-US" sz="4000" smtClean="0">
                <a:solidFill>
                  <a:srgbClr val="6699FF"/>
                </a:solidFill>
              </a:rPr>
            </a:br>
            <a:r>
              <a:rPr lang="en-US" sz="2500" smtClean="0">
                <a:solidFill>
                  <a:srgbClr val="6699FF"/>
                </a:solidFill>
              </a:rPr>
              <a:t>Optimal Team #1</a:t>
            </a:r>
          </a:p>
        </p:txBody>
      </p:sp>
      <p:sp>
        <p:nvSpPr>
          <p:cNvPr id="9" name="Slide Number Placeholder 8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eaLnBrk="0" hangingPunct="0">
              <a:defRPr/>
            </a:pPr>
            <a:fld id="{BCE09CB8-AE99-4742-9FFA-7F34DB4CFFCA}" type="slidenum">
              <a:rPr lang="en-US" sz="1200">
                <a:solidFill>
                  <a:schemeClr val="tx1">
                    <a:tint val="75000"/>
                  </a:schemeClr>
                </a:solidFill>
              </a:rPr>
              <a:pPr algn="r" eaLnBrk="0" hangingPunct="0">
                <a:defRPr/>
              </a:pPr>
              <a:t>16</a:t>
            </a:fld>
            <a:endParaRPr lang="en-US" sz="1200">
              <a:solidFill>
                <a:schemeClr val="tx1">
                  <a:tint val="75000"/>
                </a:schemeClr>
              </a:solidFill>
            </a:endParaRPr>
          </a:p>
        </p:txBody>
      </p:sp>
      <p:pic>
        <p:nvPicPr>
          <p:cNvPr id="47107" name="Picture 5"/>
          <p:cNvPicPr>
            <a:picLocks noChangeAspect="1" noChangeArrowheads="1"/>
          </p:cNvPicPr>
          <p:nvPr/>
        </p:nvPicPr>
        <p:blipFill>
          <a:blip r:embed="rId3"/>
          <a:srcRect t="14540" r="10075" b="36198"/>
          <a:stretch>
            <a:fillRect/>
          </a:stretch>
        </p:blipFill>
        <p:spPr bwMode="auto">
          <a:xfrm>
            <a:off x="690563" y="1543050"/>
            <a:ext cx="7761287" cy="318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eaLnBrk="0" hangingPunct="0">
              <a:defRPr/>
            </a:pPr>
            <a:fld id="{2F353F0A-058F-4ECD-87D4-306697504666}" type="slidenum">
              <a:rPr lang="en-US" sz="1200">
                <a:solidFill>
                  <a:schemeClr val="tx1">
                    <a:tint val="75000"/>
                  </a:schemeClr>
                </a:solidFill>
              </a:rPr>
              <a:pPr algn="r" eaLnBrk="0" hangingPunct="0">
                <a:defRPr/>
              </a:pPr>
              <a:t>17</a:t>
            </a:fld>
            <a:endParaRPr lang="en-US" sz="1200">
              <a:solidFill>
                <a:schemeClr val="tx1">
                  <a:tint val="75000"/>
                </a:schemeClr>
              </a:solidFill>
            </a:endParaRPr>
          </a:p>
        </p:txBody>
      </p:sp>
      <p:pic>
        <p:nvPicPr>
          <p:cNvPr id="49154" name="Picture 8"/>
          <p:cNvPicPr>
            <a:picLocks noChangeAspect="1" noChangeArrowheads="1"/>
          </p:cNvPicPr>
          <p:nvPr/>
        </p:nvPicPr>
        <p:blipFill>
          <a:blip r:embed="rId3"/>
          <a:srcRect t="14366" r="21826" b="45334"/>
          <a:stretch>
            <a:fillRect/>
          </a:stretch>
        </p:blipFill>
        <p:spPr bwMode="auto">
          <a:xfrm>
            <a:off x="265113" y="1587500"/>
            <a:ext cx="8613775" cy="333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9155" name="Title 1"/>
          <p:cNvSpPr>
            <a:spLocks/>
          </p:cNvSpPr>
          <p:nvPr/>
        </p:nvSpPr>
        <p:spPr bwMode="auto">
          <a:xfrm>
            <a:off x="457200" y="104775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4000">
                <a:solidFill>
                  <a:srgbClr val="6699FF"/>
                </a:solidFill>
                <a:latin typeface="Calibri" pitchFamily="34" charset="0"/>
              </a:rPr>
              <a:t>Season Simulation</a:t>
            </a:r>
            <a:br>
              <a:rPr lang="en-US" sz="4000">
                <a:solidFill>
                  <a:srgbClr val="6699FF"/>
                </a:solidFill>
                <a:latin typeface="Calibri" pitchFamily="34" charset="0"/>
              </a:rPr>
            </a:br>
            <a:r>
              <a:rPr lang="en-US" sz="2500">
                <a:solidFill>
                  <a:srgbClr val="6699FF"/>
                </a:solidFill>
                <a:latin typeface="Calibri" pitchFamily="34" charset="0"/>
              </a:rPr>
              <a:t>Optimal Team #1</a:t>
            </a:r>
          </a:p>
        </p:txBody>
      </p:sp>
      <p:sp>
        <p:nvSpPr>
          <p:cNvPr id="49156" name="Text Box 5"/>
          <p:cNvSpPr txBox="1">
            <a:spLocks noChangeArrowheads="1"/>
          </p:cNvSpPr>
          <p:nvPr/>
        </p:nvSpPr>
        <p:spPr bwMode="auto">
          <a:xfrm>
            <a:off x="2651125" y="5553075"/>
            <a:ext cx="40719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Calibri" pitchFamily="34" charset="0"/>
              </a:rPr>
              <a:t>Evolutionary Solver Point Total = 1,653.97</a:t>
            </a:r>
          </a:p>
        </p:txBody>
      </p:sp>
      <p:sp>
        <p:nvSpPr>
          <p:cNvPr id="49157" name="Oval 6"/>
          <p:cNvSpPr>
            <a:spLocks noChangeArrowheads="1"/>
          </p:cNvSpPr>
          <p:nvPr/>
        </p:nvSpPr>
        <p:spPr bwMode="auto">
          <a:xfrm>
            <a:off x="1609725" y="4583113"/>
            <a:ext cx="1350963" cy="477837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cxnSp>
        <p:nvCxnSpPr>
          <p:cNvPr id="49158" name="AutoShape 7"/>
          <p:cNvCxnSpPr>
            <a:cxnSpLocks noChangeShapeType="1"/>
            <a:stCxn id="49157" idx="6"/>
            <a:endCxn id="49156" idx="0"/>
          </p:cNvCxnSpPr>
          <p:nvPr/>
        </p:nvCxnSpPr>
        <p:spPr bwMode="auto">
          <a:xfrm>
            <a:off x="2960688" y="4822825"/>
            <a:ext cx="1727200" cy="730250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Title 1"/>
          <p:cNvSpPr>
            <a:spLocks noGrp="1"/>
          </p:cNvSpPr>
          <p:nvPr>
            <p:ph type="title"/>
          </p:nvPr>
        </p:nvSpPr>
        <p:spPr>
          <a:xfrm>
            <a:off x="457200" y="104775"/>
            <a:ext cx="8229600" cy="1143000"/>
          </a:xfrm>
        </p:spPr>
        <p:txBody>
          <a:bodyPr/>
          <a:lstStyle/>
          <a:p>
            <a:pPr eaLnBrk="1" hangingPunct="1"/>
            <a:r>
              <a:rPr lang="en-US" sz="4000" smtClean="0">
                <a:solidFill>
                  <a:srgbClr val="6699FF"/>
                </a:solidFill>
              </a:rPr>
              <a:t>Solution Methodology </a:t>
            </a:r>
            <a:br>
              <a:rPr lang="en-US" sz="4000" smtClean="0">
                <a:solidFill>
                  <a:srgbClr val="6699FF"/>
                </a:solidFill>
              </a:rPr>
            </a:br>
            <a:r>
              <a:rPr lang="en-US" sz="2500" smtClean="0">
                <a:solidFill>
                  <a:srgbClr val="6699FF"/>
                </a:solidFill>
              </a:rPr>
              <a:t>Method # 2 - Simple Smoothing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FB74CCB-B910-4F2B-BD7A-E074BF4906C6}" type="slidenum">
              <a:rPr lang="en-US"/>
              <a:pPr>
                <a:defRPr/>
              </a:pPr>
              <a:t>18</a:t>
            </a:fld>
            <a:endParaRPr lang="en-US"/>
          </a:p>
        </p:txBody>
      </p:sp>
      <p:pic>
        <p:nvPicPr>
          <p:cNvPr id="53251" name="Picture 4" descr="\\.host\Shared Folders\My Desktop\Picture 2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1613" y="1447800"/>
            <a:ext cx="8742362" cy="3657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Title 1"/>
          <p:cNvSpPr>
            <a:spLocks noGrp="1"/>
          </p:cNvSpPr>
          <p:nvPr>
            <p:ph type="title"/>
          </p:nvPr>
        </p:nvSpPr>
        <p:spPr>
          <a:xfrm>
            <a:off x="457200" y="104775"/>
            <a:ext cx="8229600" cy="1143000"/>
          </a:xfrm>
        </p:spPr>
        <p:txBody>
          <a:bodyPr/>
          <a:lstStyle/>
          <a:p>
            <a:pPr eaLnBrk="1" hangingPunct="1"/>
            <a:r>
              <a:rPr lang="en-US" sz="4000" smtClean="0">
                <a:solidFill>
                  <a:srgbClr val="6699FF"/>
                </a:solidFill>
              </a:rPr>
              <a:t>Solution Methodology </a:t>
            </a:r>
            <a:br>
              <a:rPr lang="en-US" sz="4000" smtClean="0">
                <a:solidFill>
                  <a:srgbClr val="6699FF"/>
                </a:solidFill>
              </a:rPr>
            </a:br>
            <a:r>
              <a:rPr lang="en-US" sz="2500" smtClean="0">
                <a:solidFill>
                  <a:srgbClr val="6699FF"/>
                </a:solidFill>
              </a:rPr>
              <a:t>Method # 2 - Simple Smoothing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5F75C4B-D0FC-4CEE-9915-E65EE79F1510}" type="slidenum">
              <a:rPr lang="en-US"/>
              <a:pPr>
                <a:defRPr/>
              </a:pPr>
              <a:t>19</a:t>
            </a:fld>
            <a:endParaRPr lang="en-US"/>
          </a:p>
        </p:txBody>
      </p:sp>
      <p:pic>
        <p:nvPicPr>
          <p:cNvPr id="55299" name="Picture 4" descr="Picture 3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4500" y="1171575"/>
            <a:ext cx="8255000" cy="521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6"/>
          <p:cNvSpPr>
            <a:spLocks noGrp="1" noChangeArrowheads="1"/>
          </p:cNvSpPr>
          <p:nvPr>
            <p:ph type="title"/>
          </p:nvPr>
        </p:nvSpPr>
        <p:spPr>
          <a:xfrm>
            <a:off x="457200" y="88900"/>
            <a:ext cx="8229600" cy="1143000"/>
          </a:xfrm>
        </p:spPr>
        <p:txBody>
          <a:bodyPr/>
          <a:lstStyle/>
          <a:p>
            <a:pPr eaLnBrk="1" hangingPunct="1"/>
            <a:r>
              <a:rPr lang="en-US" sz="4000" smtClean="0">
                <a:solidFill>
                  <a:srgbClr val="6699FF"/>
                </a:solidFill>
              </a:rPr>
              <a:t>Agenda</a:t>
            </a:r>
          </a:p>
        </p:txBody>
      </p:sp>
      <p:sp>
        <p:nvSpPr>
          <p:cNvPr id="18434" name="Rectangle 7"/>
          <p:cNvSpPr>
            <a:spLocks noGrp="1" noChangeArrowheads="1"/>
          </p:cNvSpPr>
          <p:nvPr>
            <p:ph idx="1"/>
          </p:nvPr>
        </p:nvSpPr>
        <p:spPr>
          <a:xfrm>
            <a:off x="457200" y="1257300"/>
            <a:ext cx="8229600" cy="4743450"/>
          </a:xfrm>
        </p:spPr>
        <p:txBody>
          <a:bodyPr/>
          <a:lstStyle/>
          <a:p>
            <a:pPr eaLnBrk="1" hangingPunct="1"/>
            <a:r>
              <a:rPr lang="en-US" sz="2800" smtClean="0"/>
              <a:t>What is Fantasy Football?</a:t>
            </a:r>
          </a:p>
          <a:p>
            <a:pPr eaLnBrk="1" hangingPunct="1"/>
            <a:r>
              <a:rPr lang="en-US" sz="2800" smtClean="0"/>
              <a:t>Objective of Project</a:t>
            </a:r>
          </a:p>
          <a:p>
            <a:pPr eaLnBrk="1" hangingPunct="1"/>
            <a:r>
              <a:rPr lang="en-US" sz="2800" smtClean="0"/>
              <a:t>Rules of the Game</a:t>
            </a:r>
          </a:p>
          <a:p>
            <a:pPr eaLnBrk="1" hangingPunct="1"/>
            <a:r>
              <a:rPr lang="en-US" sz="2800" smtClean="0"/>
              <a:t>Data </a:t>
            </a:r>
          </a:p>
          <a:p>
            <a:pPr eaLnBrk="1" hangingPunct="1"/>
            <a:r>
              <a:rPr lang="en-US" sz="2800" smtClean="0"/>
              <a:t>Process Overview (Method #1, #2)</a:t>
            </a:r>
          </a:p>
          <a:p>
            <a:pPr eaLnBrk="1" hangingPunct="1"/>
            <a:r>
              <a:rPr lang="en-US" sz="2800" smtClean="0"/>
              <a:t>Solution Methodologies</a:t>
            </a:r>
          </a:p>
          <a:p>
            <a:pPr eaLnBrk="1" hangingPunct="1"/>
            <a:r>
              <a:rPr lang="en-US" sz="2800" smtClean="0"/>
              <a:t>Optimal Teams</a:t>
            </a:r>
          </a:p>
          <a:p>
            <a:pPr eaLnBrk="1" hangingPunct="1"/>
            <a:r>
              <a:rPr lang="en-US" sz="2800" smtClean="0"/>
              <a:t>Season Simulation</a:t>
            </a:r>
          </a:p>
          <a:p>
            <a:pPr eaLnBrk="1" hangingPunct="1"/>
            <a:r>
              <a:rPr lang="en-US" sz="2800" smtClean="0"/>
              <a:t>Other Considerations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CFA2CF4-2707-42AE-A0B6-40426CFB3A8E}" type="slidenum">
              <a:rPr lang="en-US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47A0066-43C6-491D-A337-DB255321FFAF}" type="slidenum">
              <a:rPr lang="en-US"/>
              <a:pPr>
                <a:defRPr/>
              </a:pPr>
              <a:t>20</a:t>
            </a:fld>
            <a:endParaRPr lang="en-US"/>
          </a:p>
        </p:txBody>
      </p:sp>
      <p:pic>
        <p:nvPicPr>
          <p:cNvPr id="57346" name="Picture 5" descr="Picture 4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57350" y="1835150"/>
            <a:ext cx="5829300" cy="31877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57347" name="Title 1"/>
          <p:cNvSpPr>
            <a:spLocks/>
          </p:cNvSpPr>
          <p:nvPr/>
        </p:nvSpPr>
        <p:spPr bwMode="auto">
          <a:xfrm>
            <a:off x="457200" y="104775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4000">
                <a:solidFill>
                  <a:srgbClr val="6699FF"/>
                </a:solidFill>
                <a:latin typeface="Calibri" pitchFamily="34" charset="0"/>
              </a:rPr>
              <a:t>Solution Methodology </a:t>
            </a:r>
            <a:br>
              <a:rPr lang="en-US" sz="4000">
                <a:solidFill>
                  <a:srgbClr val="6699FF"/>
                </a:solidFill>
                <a:latin typeface="Calibri" pitchFamily="34" charset="0"/>
              </a:rPr>
            </a:br>
            <a:r>
              <a:rPr lang="en-US" sz="2500">
                <a:solidFill>
                  <a:srgbClr val="6699FF"/>
                </a:solidFill>
                <a:latin typeface="Calibri" pitchFamily="34" charset="0"/>
              </a:rPr>
              <a:t>Method # 2 - Simple Smoothing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Title 1"/>
          <p:cNvSpPr>
            <a:spLocks noGrp="1"/>
          </p:cNvSpPr>
          <p:nvPr>
            <p:ph type="title" idx="4294967295"/>
          </p:nvPr>
        </p:nvSpPr>
        <p:spPr>
          <a:xfrm>
            <a:off x="457200" y="88900"/>
            <a:ext cx="8229600" cy="1143000"/>
          </a:xfrm>
        </p:spPr>
        <p:txBody>
          <a:bodyPr/>
          <a:lstStyle/>
          <a:p>
            <a:pPr eaLnBrk="1" hangingPunct="1"/>
            <a:r>
              <a:rPr lang="en-US" sz="4000" smtClean="0">
                <a:solidFill>
                  <a:srgbClr val="6699FF"/>
                </a:solidFill>
              </a:rPr>
              <a:t>Solution Methodology</a:t>
            </a:r>
            <a:br>
              <a:rPr lang="en-US" sz="4000" smtClean="0">
                <a:solidFill>
                  <a:srgbClr val="6699FF"/>
                </a:solidFill>
              </a:rPr>
            </a:br>
            <a:r>
              <a:rPr lang="en-US" sz="2500" smtClean="0">
                <a:solidFill>
                  <a:srgbClr val="6699FF"/>
                </a:solidFill>
              </a:rPr>
              <a:t>Method # 2 - Evolutionary Solver</a:t>
            </a:r>
          </a:p>
        </p:txBody>
      </p:sp>
      <p:sp>
        <p:nvSpPr>
          <p:cNvPr id="6" name="Slide Number Placeholder 5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eaLnBrk="0" hangingPunct="0">
              <a:defRPr/>
            </a:pPr>
            <a:fld id="{E275A628-8D56-48B2-ADBD-1792DFDB9EC4}" type="slidenum">
              <a:rPr lang="en-US" sz="1200">
                <a:solidFill>
                  <a:schemeClr val="tx1">
                    <a:tint val="75000"/>
                  </a:schemeClr>
                </a:solidFill>
              </a:rPr>
              <a:pPr algn="r" eaLnBrk="0" hangingPunct="0">
                <a:defRPr/>
              </a:pPr>
              <a:t>21</a:t>
            </a:fld>
            <a:endParaRPr lang="en-US" sz="1200">
              <a:solidFill>
                <a:schemeClr val="tx1">
                  <a:tint val="75000"/>
                </a:schemeClr>
              </a:solidFill>
            </a:endParaRPr>
          </a:p>
        </p:txBody>
      </p:sp>
      <p:pic>
        <p:nvPicPr>
          <p:cNvPr id="59395" name="Picture 4" descr="Picture 1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4363" y="1644650"/>
            <a:ext cx="7958137" cy="39020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Rectangle 3"/>
          <p:cNvSpPr>
            <a:spLocks noGrp="1" noChangeArrowheads="1"/>
          </p:cNvSpPr>
          <p:nvPr>
            <p:ph type="title"/>
          </p:nvPr>
        </p:nvSpPr>
        <p:spPr>
          <a:xfrm>
            <a:off x="457200" y="131763"/>
            <a:ext cx="8229600" cy="1143000"/>
          </a:xfrm>
        </p:spPr>
        <p:txBody>
          <a:bodyPr/>
          <a:lstStyle/>
          <a:p>
            <a:pPr eaLnBrk="1" hangingPunct="1"/>
            <a:r>
              <a:rPr lang="en-US" sz="4000" smtClean="0">
                <a:solidFill>
                  <a:srgbClr val="6699FF"/>
                </a:solidFill>
              </a:rPr>
              <a:t>Optimal Team</a:t>
            </a:r>
            <a:br>
              <a:rPr lang="en-US" sz="4000" smtClean="0">
                <a:solidFill>
                  <a:srgbClr val="6699FF"/>
                </a:solidFill>
              </a:rPr>
            </a:br>
            <a:r>
              <a:rPr lang="en-US" sz="2500" smtClean="0">
                <a:solidFill>
                  <a:srgbClr val="6699FF"/>
                </a:solidFill>
              </a:rPr>
              <a:t>Method #2</a:t>
            </a:r>
          </a:p>
        </p:txBody>
      </p:sp>
      <p:sp>
        <p:nvSpPr>
          <p:cNvPr id="61442" name="Rectangle 2"/>
          <p:cNvSpPr>
            <a:spLocks noGrp="1" noChangeArrowheads="1"/>
          </p:cNvSpPr>
          <p:nvPr>
            <p:ph idx="1"/>
          </p:nvPr>
        </p:nvSpPr>
        <p:spPr>
          <a:xfrm>
            <a:off x="1028700" y="1295400"/>
            <a:ext cx="7086600" cy="4281488"/>
          </a:xfrm>
        </p:spPr>
        <p:txBody>
          <a:bodyPr/>
          <a:lstStyle/>
          <a:p>
            <a:pPr lvl="1" eaLnBrk="1" hangingPunct="1">
              <a:spcBef>
                <a:spcPct val="50000"/>
              </a:spcBef>
              <a:buFont typeface="Arial" charset="0"/>
              <a:buNone/>
            </a:pPr>
            <a:endParaRPr lang="en-US" smtClean="0"/>
          </a:p>
          <a:p>
            <a:pPr lvl="2" eaLnBrk="1" hangingPunct="1">
              <a:spcBef>
                <a:spcPct val="50000"/>
              </a:spcBef>
            </a:pPr>
            <a:r>
              <a:rPr lang="en-US" sz="2000" smtClean="0"/>
              <a:t>Quarterback – Drew Brees</a:t>
            </a:r>
          </a:p>
          <a:p>
            <a:pPr lvl="2" eaLnBrk="1" hangingPunct="1">
              <a:spcBef>
                <a:spcPct val="50000"/>
              </a:spcBef>
            </a:pPr>
            <a:r>
              <a:rPr lang="en-US" sz="2000" smtClean="0"/>
              <a:t>Running Back – Chris Johnson</a:t>
            </a:r>
          </a:p>
          <a:p>
            <a:pPr lvl="2" eaLnBrk="1" hangingPunct="1">
              <a:spcBef>
                <a:spcPct val="50000"/>
              </a:spcBef>
            </a:pPr>
            <a:r>
              <a:rPr lang="en-US" sz="2000" smtClean="0"/>
              <a:t>Running Back – Thomas Jones</a:t>
            </a:r>
          </a:p>
          <a:p>
            <a:pPr lvl="2" eaLnBrk="1" hangingPunct="1">
              <a:spcBef>
                <a:spcPct val="50000"/>
              </a:spcBef>
            </a:pPr>
            <a:r>
              <a:rPr lang="en-US" sz="2000" smtClean="0"/>
              <a:t>Wide Receiver – Larry Fitzgerald</a:t>
            </a:r>
          </a:p>
          <a:p>
            <a:pPr lvl="2" eaLnBrk="1" hangingPunct="1">
              <a:spcBef>
                <a:spcPct val="50000"/>
              </a:spcBef>
            </a:pPr>
            <a:r>
              <a:rPr lang="en-US" sz="2000" smtClean="0"/>
              <a:t>Wide Receiver – Chad Johnson</a:t>
            </a:r>
          </a:p>
          <a:p>
            <a:pPr lvl="2" eaLnBrk="1" hangingPunct="1">
              <a:spcBef>
                <a:spcPct val="50000"/>
              </a:spcBef>
            </a:pPr>
            <a:r>
              <a:rPr lang="en-US" sz="2000" smtClean="0"/>
              <a:t>Wide Receiver – Eddie Royal</a:t>
            </a:r>
          </a:p>
          <a:p>
            <a:pPr lvl="2" eaLnBrk="1" hangingPunct="1">
              <a:spcBef>
                <a:spcPct val="50000"/>
              </a:spcBef>
            </a:pPr>
            <a:r>
              <a:rPr lang="en-US" sz="2000" smtClean="0"/>
              <a:t>Tight End – Tony Gonzalez</a:t>
            </a:r>
          </a:p>
          <a:p>
            <a:pPr lvl="2" eaLnBrk="1" hangingPunct="1">
              <a:spcBef>
                <a:spcPct val="50000"/>
              </a:spcBef>
            </a:pPr>
            <a:endParaRPr lang="en-US" sz="200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9D1EF71-5EEF-4E86-98D9-ACEC5F96B104}" type="slidenum">
              <a:rPr lang="en-US"/>
              <a:pPr>
                <a:defRPr/>
              </a:pPr>
              <a:t>22</a:t>
            </a:fld>
            <a:endParaRPr lang="en-US"/>
          </a:p>
        </p:txBody>
      </p:sp>
      <p:pic>
        <p:nvPicPr>
          <p:cNvPr id="61444" name="Picture 6" descr="ucla0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77063" y="1989138"/>
            <a:ext cx="1184275" cy="118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45" name="Picture 8" descr="stern0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673850" y="3552825"/>
            <a:ext cx="1792288" cy="125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Title 1"/>
          <p:cNvSpPr>
            <a:spLocks noGrp="1"/>
          </p:cNvSpPr>
          <p:nvPr>
            <p:ph type="title"/>
          </p:nvPr>
        </p:nvSpPr>
        <p:spPr>
          <a:xfrm>
            <a:off x="457200" y="131763"/>
            <a:ext cx="8229600" cy="1143000"/>
          </a:xfrm>
        </p:spPr>
        <p:txBody>
          <a:bodyPr/>
          <a:lstStyle/>
          <a:p>
            <a:pPr eaLnBrk="1" hangingPunct="1"/>
            <a:r>
              <a:rPr lang="en-US" sz="4000" smtClean="0">
                <a:solidFill>
                  <a:srgbClr val="6699FF"/>
                </a:solidFill>
              </a:rPr>
              <a:t>Other Considerations</a:t>
            </a:r>
            <a:br>
              <a:rPr lang="en-US" sz="4000" smtClean="0">
                <a:solidFill>
                  <a:srgbClr val="6699FF"/>
                </a:solidFill>
              </a:rPr>
            </a:br>
            <a:r>
              <a:rPr lang="en-US" sz="2500" smtClean="0">
                <a:solidFill>
                  <a:srgbClr val="6699FF"/>
                </a:solidFill>
              </a:rPr>
              <a:t>Analysis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0C2BE57-0273-4F2B-AD53-071A4037ECED}" type="slidenum">
              <a:rPr lang="en-US"/>
              <a:pPr>
                <a:defRPr/>
              </a:pPr>
              <a:t>23</a:t>
            </a:fld>
            <a:endParaRPr lang="en-US" dirty="0"/>
          </a:p>
        </p:txBody>
      </p:sp>
      <p:sp>
        <p:nvSpPr>
          <p:cNvPr id="63491" name="Content Placeholder 6"/>
          <p:cNvSpPr>
            <a:spLocks noGrp="1"/>
          </p:cNvSpPr>
          <p:nvPr>
            <p:ph idx="1"/>
          </p:nvPr>
        </p:nvSpPr>
        <p:spPr>
          <a:xfrm>
            <a:off x="457200" y="1600200"/>
            <a:ext cx="4640263" cy="4525963"/>
          </a:xfrm>
        </p:spPr>
        <p:txBody>
          <a:bodyPr/>
          <a:lstStyle/>
          <a:p>
            <a:pPr eaLnBrk="1" hangingPunct="1"/>
            <a:r>
              <a:rPr lang="en-US" sz="2500" smtClean="0"/>
              <a:t>Regression analysis – determine other variables that explain fantasy performance</a:t>
            </a:r>
            <a:br>
              <a:rPr lang="en-US" sz="2500" smtClean="0"/>
            </a:br>
            <a:endParaRPr lang="en-US" sz="2500" smtClean="0"/>
          </a:p>
          <a:p>
            <a:pPr eaLnBrk="1" hangingPunct="1"/>
            <a:r>
              <a:rPr lang="en-US" sz="2500" smtClean="0"/>
              <a:t>Calculate correlation between pairs of players who have played together</a:t>
            </a:r>
            <a:br>
              <a:rPr lang="en-US" sz="2500" smtClean="0"/>
            </a:br>
            <a:endParaRPr lang="en-US" sz="2500" smtClean="0"/>
          </a:p>
          <a:p>
            <a:pPr eaLnBrk="1" hangingPunct="1"/>
            <a:r>
              <a:rPr lang="en-US" sz="2500" smtClean="0"/>
              <a:t>Similarity Scores – identify past players with similar statistics to predict upcoming season</a:t>
            </a:r>
          </a:p>
          <a:p>
            <a:pPr eaLnBrk="1" hangingPunct="1"/>
            <a:endParaRPr lang="en-US" sz="2500" smtClean="0"/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3"/>
          <a:srcRect/>
          <a:stretch>
            <a:fillRect/>
          </a:stretch>
        </p:blipFill>
        <p:spPr>
          <a:xfrm>
            <a:off x="5118100" y="1608138"/>
            <a:ext cx="3700463" cy="2789237"/>
          </a:xfrm>
          <a:ln>
            <a:solidFill>
              <a:schemeClr val="bg2">
                <a:lumMod val="10000"/>
              </a:schemeClr>
            </a:solidFill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eaLnBrk="0" hangingPunct="0">
              <a:defRPr/>
            </a:pPr>
            <a:fld id="{F3A84608-D55E-4EE2-841F-687E25296D8E}" type="slidenum">
              <a:rPr lang="en-US" sz="1200">
                <a:solidFill>
                  <a:schemeClr val="tx1">
                    <a:tint val="75000"/>
                  </a:schemeClr>
                </a:solidFill>
              </a:rPr>
              <a:pPr algn="r" eaLnBrk="0" hangingPunct="0">
                <a:defRPr/>
              </a:pPr>
              <a:t>24</a:t>
            </a:fld>
            <a:endParaRPr lang="en-US" sz="1200" dirty="0">
              <a:solidFill>
                <a:schemeClr val="tx1">
                  <a:tint val="75000"/>
                </a:schemeClr>
              </a:solidFill>
            </a:endParaRPr>
          </a:p>
        </p:txBody>
      </p:sp>
      <p:sp>
        <p:nvSpPr>
          <p:cNvPr id="65538" name="Content Placeholder 6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Projects that utilized by-the-hour employees (e.g. accounting firms, law firms, consulting firms)</a:t>
            </a:r>
          </a:p>
          <a:p>
            <a:pPr eaLnBrk="1" hangingPunct="1"/>
            <a:endParaRPr lang="en-US" smtClean="0"/>
          </a:p>
        </p:txBody>
      </p:sp>
      <p:sp>
        <p:nvSpPr>
          <p:cNvPr id="65539" name="Title 1"/>
          <p:cNvSpPr>
            <a:spLocks/>
          </p:cNvSpPr>
          <p:nvPr/>
        </p:nvSpPr>
        <p:spPr bwMode="auto">
          <a:xfrm>
            <a:off x="457200" y="10318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4400">
                <a:solidFill>
                  <a:srgbClr val="6699FF"/>
                </a:solidFill>
                <a:latin typeface="Calibri" pitchFamily="34" charset="0"/>
              </a:rPr>
              <a:t>Other Considerations</a:t>
            </a:r>
            <a:br>
              <a:rPr lang="en-US" sz="4400">
                <a:solidFill>
                  <a:srgbClr val="6699FF"/>
                </a:solidFill>
                <a:latin typeface="Calibri" pitchFamily="34" charset="0"/>
              </a:rPr>
            </a:br>
            <a:r>
              <a:rPr lang="en-US" sz="2500">
                <a:solidFill>
                  <a:srgbClr val="6699FF"/>
                </a:solidFill>
                <a:latin typeface="Calibri" pitchFamily="34" charset="0"/>
              </a:rPr>
              <a:t>Broader Applicability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le 1"/>
          <p:cNvSpPr>
            <a:spLocks noGrp="1"/>
          </p:cNvSpPr>
          <p:nvPr>
            <p:ph type="title"/>
          </p:nvPr>
        </p:nvSpPr>
        <p:spPr>
          <a:xfrm>
            <a:off x="457200" y="88900"/>
            <a:ext cx="8229600" cy="1143000"/>
          </a:xfrm>
        </p:spPr>
        <p:txBody>
          <a:bodyPr/>
          <a:lstStyle/>
          <a:p>
            <a:pPr eaLnBrk="1" hangingPunct="1"/>
            <a:r>
              <a:rPr lang="en-US" sz="4000" smtClean="0">
                <a:solidFill>
                  <a:srgbClr val="6699FF"/>
                </a:solidFill>
              </a:rPr>
              <a:t>What is Fantasy Football?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D3B930B-A8EC-4335-A58F-411C07BFE0E5}" type="slidenum">
              <a:rPr lang="en-US"/>
              <a:pPr>
                <a:defRPr/>
              </a:pPr>
              <a:t>3</a:t>
            </a:fld>
            <a:endParaRPr lang="en-US"/>
          </a:p>
        </p:txBody>
      </p:sp>
      <p:pic>
        <p:nvPicPr>
          <p:cNvPr id="20483" name="Picture 7" descr="40-year-old_virgin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73675" y="1327150"/>
            <a:ext cx="3292475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4" name="Rectangle 7"/>
          <p:cNvSpPr>
            <a:spLocks noChangeArrowheads="1"/>
          </p:cNvSpPr>
          <p:nvPr/>
        </p:nvSpPr>
        <p:spPr bwMode="auto">
          <a:xfrm>
            <a:off x="457200" y="998538"/>
            <a:ext cx="4586288" cy="474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800">
                <a:latin typeface="Calibri" pitchFamily="34" charset="0"/>
              </a:rPr>
              <a:t>Both offense and defense earns points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800">
                <a:latin typeface="Calibri" pitchFamily="34" charset="0"/>
              </a:rPr>
              <a:t>For our analysis, we focused on offense only</a:t>
            </a:r>
          </a:p>
          <a:p>
            <a:pPr marL="742950" lvl="1" indent="-285750">
              <a:spcBef>
                <a:spcPct val="20000"/>
              </a:spcBef>
              <a:buFont typeface="Arial" charset="0"/>
              <a:buChar char="–"/>
            </a:pPr>
            <a:r>
              <a:rPr lang="en-US" sz="2400">
                <a:latin typeface="Calibri" pitchFamily="34" charset="0"/>
              </a:rPr>
              <a:t>Passing</a:t>
            </a:r>
          </a:p>
          <a:p>
            <a:pPr marL="1143000" lvl="2" indent="-228600">
              <a:spcBef>
                <a:spcPct val="20000"/>
              </a:spcBef>
              <a:buFont typeface="Arial" charset="0"/>
              <a:buChar char="•"/>
            </a:pPr>
            <a:r>
              <a:rPr lang="en-US" sz="2000">
                <a:latin typeface="Calibri" pitchFamily="34" charset="0"/>
              </a:rPr>
              <a:t>1 point per 25 yards</a:t>
            </a:r>
          </a:p>
          <a:p>
            <a:pPr marL="1143000" lvl="2" indent="-228600">
              <a:spcBef>
                <a:spcPct val="20000"/>
              </a:spcBef>
              <a:buFont typeface="Arial" charset="0"/>
              <a:buChar char="•"/>
            </a:pPr>
            <a:r>
              <a:rPr lang="en-US" sz="2000">
                <a:latin typeface="Calibri" pitchFamily="34" charset="0"/>
              </a:rPr>
              <a:t>6 points per touchdown</a:t>
            </a:r>
          </a:p>
          <a:p>
            <a:pPr marL="1143000" lvl="2" indent="-228600">
              <a:spcBef>
                <a:spcPct val="20000"/>
              </a:spcBef>
              <a:buFont typeface="Arial" charset="0"/>
              <a:buChar char="•"/>
            </a:pPr>
            <a:r>
              <a:rPr lang="en-US" sz="2000">
                <a:latin typeface="Calibri" pitchFamily="34" charset="0"/>
              </a:rPr>
              <a:t>-1 point per interception</a:t>
            </a:r>
          </a:p>
          <a:p>
            <a:pPr marL="742950" lvl="1" indent="-285750">
              <a:spcBef>
                <a:spcPct val="20000"/>
              </a:spcBef>
              <a:buFont typeface="Arial" charset="0"/>
              <a:buChar char="–"/>
            </a:pPr>
            <a:r>
              <a:rPr lang="en-US" sz="2400">
                <a:latin typeface="Calibri" pitchFamily="34" charset="0"/>
              </a:rPr>
              <a:t>Running</a:t>
            </a:r>
          </a:p>
          <a:p>
            <a:pPr marL="1143000" lvl="2" indent="-228600">
              <a:spcBef>
                <a:spcPct val="20000"/>
              </a:spcBef>
              <a:buFont typeface="Arial" charset="0"/>
              <a:buChar char="•"/>
            </a:pPr>
            <a:r>
              <a:rPr lang="en-US" sz="2000">
                <a:latin typeface="Calibri" pitchFamily="34" charset="0"/>
              </a:rPr>
              <a:t>1 point per 10 yards</a:t>
            </a:r>
          </a:p>
          <a:p>
            <a:pPr marL="1143000" lvl="2" indent="-228600">
              <a:spcBef>
                <a:spcPct val="20000"/>
              </a:spcBef>
              <a:buFont typeface="Arial" charset="0"/>
              <a:buChar char="•"/>
            </a:pPr>
            <a:r>
              <a:rPr lang="en-US" sz="2000">
                <a:latin typeface="Calibri" pitchFamily="34" charset="0"/>
              </a:rPr>
              <a:t>6 points per touchdown</a:t>
            </a:r>
          </a:p>
          <a:p>
            <a:pPr marL="742950" lvl="1" indent="-285750">
              <a:spcBef>
                <a:spcPct val="20000"/>
              </a:spcBef>
              <a:buFont typeface="Arial" charset="0"/>
              <a:buChar char="–"/>
            </a:pPr>
            <a:r>
              <a:rPr lang="en-US" sz="2400">
                <a:latin typeface="Calibri" pitchFamily="34" charset="0"/>
              </a:rPr>
              <a:t>Receiving</a:t>
            </a:r>
          </a:p>
          <a:p>
            <a:pPr marL="1143000" lvl="2" indent="-228600">
              <a:spcBef>
                <a:spcPct val="20000"/>
              </a:spcBef>
              <a:buFont typeface="Arial" charset="0"/>
              <a:buChar char="•"/>
            </a:pPr>
            <a:r>
              <a:rPr lang="en-US" sz="2000">
                <a:latin typeface="Calibri" pitchFamily="34" charset="0"/>
              </a:rPr>
              <a:t>1 point per 10 yards</a:t>
            </a:r>
          </a:p>
          <a:p>
            <a:pPr marL="1143000" lvl="2" indent="-228600">
              <a:spcBef>
                <a:spcPct val="20000"/>
              </a:spcBef>
              <a:buFont typeface="Arial" charset="0"/>
              <a:buChar char="•"/>
            </a:pPr>
            <a:r>
              <a:rPr lang="en-US" sz="2000">
                <a:latin typeface="Calibri" pitchFamily="34" charset="0"/>
              </a:rPr>
              <a:t>6 points per touchdown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3"/>
          <p:cNvSpPr>
            <a:spLocks noGrp="1" noChangeArrowheads="1"/>
          </p:cNvSpPr>
          <p:nvPr>
            <p:ph type="title"/>
          </p:nvPr>
        </p:nvSpPr>
        <p:spPr>
          <a:xfrm>
            <a:off x="457200" y="88900"/>
            <a:ext cx="8229600" cy="1143000"/>
          </a:xfrm>
        </p:spPr>
        <p:txBody>
          <a:bodyPr/>
          <a:lstStyle/>
          <a:p>
            <a:pPr eaLnBrk="1" hangingPunct="1"/>
            <a:r>
              <a:rPr lang="en-US" sz="4000" smtClean="0">
                <a:solidFill>
                  <a:srgbClr val="6699FF"/>
                </a:solidFill>
              </a:rPr>
              <a:t>Objective</a:t>
            </a:r>
          </a:p>
        </p:txBody>
      </p:sp>
      <p:sp>
        <p:nvSpPr>
          <p:cNvPr id="22530" name="Rectangle 2"/>
          <p:cNvSpPr>
            <a:spLocks noGrp="1" noChangeArrowheads="1"/>
          </p:cNvSpPr>
          <p:nvPr>
            <p:ph idx="1"/>
          </p:nvPr>
        </p:nvSpPr>
        <p:spPr>
          <a:xfrm>
            <a:off x="304800" y="1295400"/>
            <a:ext cx="8077200" cy="4648200"/>
          </a:xfrm>
        </p:spPr>
        <p:txBody>
          <a:bodyPr/>
          <a:lstStyle/>
          <a:p>
            <a:pPr marL="177800" lvl="1" indent="0" eaLnBrk="1" hangingPunct="1">
              <a:spcBef>
                <a:spcPct val="50000"/>
              </a:spcBef>
              <a:buFont typeface="Arial" charset="0"/>
              <a:buNone/>
            </a:pPr>
            <a:r>
              <a:rPr lang="en-US" smtClean="0"/>
              <a:t>To build an optimal Fantasy Football team for the following positions:</a:t>
            </a:r>
          </a:p>
          <a:p>
            <a:pPr lvl="2" eaLnBrk="1" hangingPunct="1">
              <a:spcBef>
                <a:spcPct val="50000"/>
              </a:spcBef>
            </a:pPr>
            <a:r>
              <a:rPr lang="en-US" smtClean="0"/>
              <a:t>1 Quarterback</a:t>
            </a:r>
          </a:p>
          <a:p>
            <a:pPr lvl="2" eaLnBrk="1" hangingPunct="1">
              <a:spcBef>
                <a:spcPct val="50000"/>
              </a:spcBef>
            </a:pPr>
            <a:r>
              <a:rPr lang="en-US" smtClean="0"/>
              <a:t>2 Running Backs</a:t>
            </a:r>
          </a:p>
          <a:p>
            <a:pPr lvl="2" eaLnBrk="1" hangingPunct="1">
              <a:spcBef>
                <a:spcPct val="50000"/>
              </a:spcBef>
            </a:pPr>
            <a:r>
              <a:rPr lang="en-US" smtClean="0"/>
              <a:t>3 Wide Receivers</a:t>
            </a:r>
          </a:p>
          <a:p>
            <a:pPr lvl="2" eaLnBrk="1" hangingPunct="1">
              <a:spcBef>
                <a:spcPct val="50000"/>
              </a:spcBef>
            </a:pPr>
            <a:r>
              <a:rPr lang="en-US" smtClean="0"/>
              <a:t>1 Tight End</a:t>
            </a:r>
          </a:p>
          <a:p>
            <a:pPr lvl="2" eaLnBrk="1" hangingPunct="1">
              <a:spcBef>
                <a:spcPct val="50000"/>
              </a:spcBef>
            </a:pPr>
            <a:endParaRPr lang="en-US" sz="200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FCC16EF-3FB5-4B94-B1F1-BD1C6C84D5E4}" type="slidenum">
              <a:rPr lang="en-US"/>
              <a:pPr>
                <a:defRPr/>
              </a:pPr>
              <a:t>4</a:t>
            </a:fld>
            <a:endParaRPr lang="en-US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2133600"/>
            <a:ext cx="3289300" cy="2667000"/>
          </a:xfrm>
          <a:prstGeom prst="rect">
            <a:avLst/>
          </a:prstGeom>
          <a:noFill/>
          <a:ln w="12700">
            <a:solidFill>
              <a:schemeClr val="bg2">
                <a:lumMod val="10000"/>
              </a:schemeClr>
            </a:solidFill>
            <a:prstDash val="solid"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smtClean="0">
                <a:solidFill>
                  <a:srgbClr val="6699FF"/>
                </a:solidFill>
              </a:rPr>
              <a:t>Rules of the Game</a:t>
            </a:r>
            <a:br>
              <a:rPr lang="en-US" sz="4000" smtClean="0">
                <a:solidFill>
                  <a:srgbClr val="6699FF"/>
                </a:solidFill>
              </a:rPr>
            </a:br>
            <a:r>
              <a:rPr lang="en-US" sz="2500" smtClean="0">
                <a:solidFill>
                  <a:srgbClr val="6699FF"/>
                </a:solidFill>
              </a:rPr>
              <a:t>Constraints</a:t>
            </a:r>
          </a:p>
        </p:txBody>
      </p:sp>
      <p:sp>
        <p:nvSpPr>
          <p:cNvPr id="24578" name="Rectangle 3"/>
          <p:cNvSpPr>
            <a:spLocks noGrp="1" noChangeArrowheads="1"/>
          </p:cNvSpPr>
          <p:nvPr>
            <p:ph idx="1"/>
          </p:nvPr>
        </p:nvSpPr>
        <p:spPr>
          <a:xfrm>
            <a:off x="152400" y="1600200"/>
            <a:ext cx="4800600" cy="39624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800" smtClean="0"/>
              <a:t>Each manager has a $100 budget</a:t>
            </a:r>
            <a:br>
              <a:rPr lang="en-US" sz="2800" smtClean="0"/>
            </a:br>
            <a:endParaRPr lang="en-US" sz="2800" smtClean="0"/>
          </a:p>
          <a:p>
            <a:pPr eaLnBrk="1" hangingPunct="1">
              <a:lnSpc>
                <a:spcPct val="90000"/>
              </a:lnSpc>
            </a:pPr>
            <a:r>
              <a:rPr lang="en-US" sz="2800" smtClean="0"/>
              <a:t>1 Quarterback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smtClean="0"/>
              <a:t>2 Running Backs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smtClean="0"/>
              <a:t>3 Wide Receivers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smtClean="0"/>
              <a:t>1 Tight End</a:t>
            </a:r>
            <a:br>
              <a:rPr lang="en-US" sz="2800" smtClean="0"/>
            </a:br>
            <a:endParaRPr lang="en-US" sz="2800" smtClean="0"/>
          </a:p>
          <a:p>
            <a:pPr eaLnBrk="1" hangingPunct="1">
              <a:lnSpc>
                <a:spcPct val="90000"/>
              </a:lnSpc>
            </a:pPr>
            <a:r>
              <a:rPr lang="en-US" sz="2800" smtClean="0"/>
              <a:t>7 Total Players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9DB7C62-524D-47AF-B326-BF0085041052}" type="slidenum">
              <a:rPr lang="en-US"/>
              <a:pPr>
                <a:defRPr/>
              </a:pPr>
              <a:t>5</a:t>
            </a:fld>
            <a:endParaRPr lang="en-US"/>
          </a:p>
        </p:txBody>
      </p:sp>
      <p:pic>
        <p:nvPicPr>
          <p:cNvPr id="24580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68825" y="1843088"/>
            <a:ext cx="4311650" cy="3763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88900"/>
            <a:ext cx="8229600" cy="1143000"/>
          </a:xfrm>
        </p:spPr>
        <p:txBody>
          <a:bodyPr/>
          <a:lstStyle/>
          <a:p>
            <a:pPr eaLnBrk="1" hangingPunct="1"/>
            <a:r>
              <a:rPr lang="en-US" sz="4000" smtClean="0">
                <a:solidFill>
                  <a:srgbClr val="6699FF"/>
                </a:solidFill>
              </a:rPr>
              <a:t>Data </a:t>
            </a:r>
          </a:p>
        </p:txBody>
      </p:sp>
      <p:sp>
        <p:nvSpPr>
          <p:cNvPr id="26626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157288"/>
            <a:ext cx="8229600" cy="5164137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800" smtClean="0"/>
              <a:t>Using historical data from the last 3 seasons from Pro Football Reference we analyzed</a:t>
            </a:r>
          </a:p>
          <a:p>
            <a:pPr lvl="2" eaLnBrk="1" hangingPunct="1">
              <a:lnSpc>
                <a:spcPct val="90000"/>
              </a:lnSpc>
              <a:buFont typeface="Arial" charset="0"/>
              <a:buChar char="–"/>
            </a:pPr>
            <a:r>
              <a:rPr lang="en-US" smtClean="0"/>
              <a:t>Passing Yards</a:t>
            </a:r>
          </a:p>
          <a:p>
            <a:pPr lvl="2" eaLnBrk="1" hangingPunct="1">
              <a:lnSpc>
                <a:spcPct val="90000"/>
              </a:lnSpc>
              <a:buFont typeface="Arial" charset="0"/>
              <a:buChar char="–"/>
            </a:pPr>
            <a:r>
              <a:rPr lang="en-US" smtClean="0"/>
              <a:t>Passing Touchdowns</a:t>
            </a:r>
          </a:p>
          <a:p>
            <a:pPr lvl="2" eaLnBrk="1" hangingPunct="1">
              <a:lnSpc>
                <a:spcPct val="90000"/>
              </a:lnSpc>
              <a:buFont typeface="Arial" charset="0"/>
              <a:buChar char="–"/>
            </a:pPr>
            <a:r>
              <a:rPr lang="en-US" smtClean="0"/>
              <a:t>Passing Interceptions</a:t>
            </a:r>
          </a:p>
          <a:p>
            <a:pPr lvl="2" eaLnBrk="1" hangingPunct="1">
              <a:lnSpc>
                <a:spcPct val="90000"/>
              </a:lnSpc>
              <a:buFont typeface="Arial" charset="0"/>
              <a:buChar char="–"/>
            </a:pPr>
            <a:r>
              <a:rPr lang="en-US" smtClean="0"/>
              <a:t>Rushing Yards</a:t>
            </a:r>
          </a:p>
          <a:p>
            <a:pPr lvl="2" eaLnBrk="1" hangingPunct="1">
              <a:lnSpc>
                <a:spcPct val="90000"/>
              </a:lnSpc>
              <a:buFont typeface="Arial" charset="0"/>
              <a:buChar char="–"/>
            </a:pPr>
            <a:r>
              <a:rPr lang="en-US" smtClean="0"/>
              <a:t>Rushing Touchdowns</a:t>
            </a:r>
          </a:p>
          <a:p>
            <a:pPr lvl="2" eaLnBrk="1" hangingPunct="1">
              <a:lnSpc>
                <a:spcPct val="90000"/>
              </a:lnSpc>
              <a:buFont typeface="Arial" charset="0"/>
              <a:buChar char="–"/>
            </a:pPr>
            <a:r>
              <a:rPr lang="en-US" smtClean="0"/>
              <a:t>Receiving Yards</a:t>
            </a:r>
          </a:p>
          <a:p>
            <a:pPr lvl="2" eaLnBrk="1" hangingPunct="1">
              <a:lnSpc>
                <a:spcPct val="90000"/>
              </a:lnSpc>
              <a:buFont typeface="Arial" charset="0"/>
              <a:buChar char="–"/>
            </a:pPr>
            <a:r>
              <a:rPr lang="en-US" smtClean="0"/>
              <a:t>Receiving Touchdowns</a:t>
            </a:r>
          </a:p>
          <a:p>
            <a:pPr eaLnBrk="1" hangingPunct="1"/>
            <a:endParaRPr lang="en-US" sz="2800" smtClean="0"/>
          </a:p>
          <a:p>
            <a:pPr eaLnBrk="1" hangingPunct="1"/>
            <a:r>
              <a:rPr lang="en-US" sz="2800" smtClean="0"/>
              <a:t>Cost per player obtained from CBS Sports</a:t>
            </a:r>
            <a:endParaRPr lang="en-US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DA3ABC-1CC6-4F2B-916C-F24934C77530}" type="slidenum">
              <a:rPr lang="en-US"/>
              <a:pPr>
                <a:defRPr/>
              </a:pPr>
              <a:t>6</a:t>
            </a:fld>
            <a:endParaRPr lang="en-US"/>
          </a:p>
        </p:txBody>
      </p:sp>
      <p:pic>
        <p:nvPicPr>
          <p:cNvPr id="26628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62488" y="2214563"/>
            <a:ext cx="3889375" cy="218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6"/>
          <p:cNvSpPr>
            <a:spLocks noGrp="1" noChangeArrowheads="1"/>
          </p:cNvSpPr>
          <p:nvPr>
            <p:ph type="title"/>
          </p:nvPr>
        </p:nvSpPr>
        <p:spPr>
          <a:xfrm>
            <a:off x="457200" y="103188"/>
            <a:ext cx="8229600" cy="1143000"/>
          </a:xfrm>
        </p:spPr>
        <p:txBody>
          <a:bodyPr/>
          <a:lstStyle/>
          <a:p>
            <a:pPr eaLnBrk="1" hangingPunct="1"/>
            <a:r>
              <a:rPr lang="en-US" sz="4000" smtClean="0">
                <a:solidFill>
                  <a:srgbClr val="6699FF"/>
                </a:solidFill>
              </a:rPr>
              <a:t>Process Overview</a:t>
            </a:r>
            <a:br>
              <a:rPr lang="en-US" sz="4000" smtClean="0">
                <a:solidFill>
                  <a:srgbClr val="6699FF"/>
                </a:solidFill>
              </a:rPr>
            </a:br>
            <a:r>
              <a:rPr lang="en-US" sz="2500" smtClean="0">
                <a:solidFill>
                  <a:srgbClr val="6699FF"/>
                </a:solidFill>
              </a:rPr>
              <a:t>Method #1</a:t>
            </a:r>
          </a:p>
        </p:txBody>
      </p:sp>
      <p:sp>
        <p:nvSpPr>
          <p:cNvPr id="28674" name="Rectangle 7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914400" lvl="1" indent="-457200" eaLnBrk="1" hangingPunct="1">
              <a:lnSpc>
                <a:spcPct val="80000"/>
              </a:lnSpc>
              <a:buFont typeface="Calibri" pitchFamily="34" charset="0"/>
              <a:buAutoNum type="arabicPeriod"/>
            </a:pPr>
            <a:r>
              <a:rPr lang="en-US" sz="2000" smtClean="0"/>
              <a:t>Means and standard deviations are calculated for all categories (past three seasons).</a:t>
            </a:r>
          </a:p>
          <a:p>
            <a:pPr marL="914400" lvl="1" indent="-457200" eaLnBrk="1" hangingPunct="1">
              <a:lnSpc>
                <a:spcPct val="80000"/>
              </a:lnSpc>
              <a:buFont typeface="Calibri" pitchFamily="34" charset="0"/>
              <a:buAutoNum type="arabicPeriod"/>
            </a:pPr>
            <a:endParaRPr lang="en-US" sz="2000" smtClean="0"/>
          </a:p>
          <a:p>
            <a:pPr marL="914400" lvl="1" indent="-457200" eaLnBrk="1" hangingPunct="1">
              <a:lnSpc>
                <a:spcPct val="80000"/>
              </a:lnSpc>
              <a:buFont typeface="Calibri" pitchFamily="34" charset="0"/>
              <a:buAutoNum type="arabicPeriod"/>
            </a:pPr>
            <a:r>
              <a:rPr lang="en-US" sz="2000" smtClean="0"/>
              <a:t>Crystal Ball used to create projected data for a season.</a:t>
            </a:r>
          </a:p>
          <a:p>
            <a:pPr marL="914400" lvl="1" indent="-457200" eaLnBrk="1" hangingPunct="1">
              <a:lnSpc>
                <a:spcPct val="80000"/>
              </a:lnSpc>
              <a:buFont typeface="Calibri" pitchFamily="34" charset="0"/>
              <a:buAutoNum type="arabicPeriod"/>
            </a:pPr>
            <a:endParaRPr lang="en-US" sz="2000" smtClean="0"/>
          </a:p>
          <a:p>
            <a:pPr marL="914400" lvl="1" indent="-457200" eaLnBrk="1" hangingPunct="1">
              <a:lnSpc>
                <a:spcPct val="80000"/>
              </a:lnSpc>
              <a:buFont typeface="Calibri" pitchFamily="34" charset="0"/>
              <a:buAutoNum type="arabicPeriod"/>
            </a:pPr>
            <a:r>
              <a:rPr lang="en-US" sz="2000" smtClean="0"/>
              <a:t>Vlookup function is used to cross reference pricing data available with the download of player information.  </a:t>
            </a:r>
          </a:p>
          <a:p>
            <a:pPr marL="914400" lvl="1" indent="-457200" eaLnBrk="1" hangingPunct="1">
              <a:lnSpc>
                <a:spcPct val="80000"/>
              </a:lnSpc>
              <a:buFont typeface="Calibri" pitchFamily="34" charset="0"/>
              <a:buAutoNum type="arabicPeriod"/>
            </a:pPr>
            <a:endParaRPr lang="en-US" sz="2000" smtClean="0"/>
          </a:p>
          <a:p>
            <a:pPr marL="914400" lvl="1" indent="-457200" eaLnBrk="1" hangingPunct="1">
              <a:lnSpc>
                <a:spcPct val="80000"/>
              </a:lnSpc>
              <a:buFont typeface="Calibri" pitchFamily="34" charset="0"/>
              <a:buAutoNum type="arabicPeriod"/>
            </a:pPr>
            <a:r>
              <a:rPr lang="en-US" sz="2000" smtClean="0"/>
              <a:t>Evolutionary Solver is used to develop the optimal team by maximizing points within the cost constraints.</a:t>
            </a:r>
          </a:p>
          <a:p>
            <a:pPr marL="914400" lvl="1" indent="-457200" eaLnBrk="1" hangingPunct="1">
              <a:lnSpc>
                <a:spcPct val="80000"/>
              </a:lnSpc>
              <a:buFont typeface="Calibri" pitchFamily="34" charset="0"/>
              <a:buAutoNum type="arabicPeriod"/>
            </a:pPr>
            <a:endParaRPr lang="en-US" sz="2000" smtClean="0"/>
          </a:p>
          <a:p>
            <a:pPr marL="914400" lvl="1" indent="-457200" eaLnBrk="1" hangingPunct="1">
              <a:lnSpc>
                <a:spcPct val="80000"/>
              </a:lnSpc>
              <a:buFont typeface="Calibri" pitchFamily="34" charset="0"/>
              <a:buAutoNum type="arabicPeriod"/>
            </a:pPr>
            <a:r>
              <a:rPr lang="en-US" sz="2000" smtClean="0"/>
              <a:t>The optimal team is run in crystal ball 16 times (to simulate a season) to see if the optimal total of points was reached using a lognormal distribution.  </a:t>
            </a:r>
            <a:endParaRPr lang="en-US" sz="240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CF85053-4223-4802-88C4-C89ED64A52D8}" type="slidenum">
              <a:rPr lang="en-US"/>
              <a:pPr>
                <a:defRPr/>
              </a:pPr>
              <a:t>7</a:t>
            </a:fld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Title 1"/>
          <p:cNvSpPr>
            <a:spLocks noGrp="1"/>
          </p:cNvSpPr>
          <p:nvPr>
            <p:ph type="title"/>
          </p:nvPr>
        </p:nvSpPr>
        <p:spPr>
          <a:xfrm>
            <a:off x="457200" y="103188"/>
            <a:ext cx="8229600" cy="1143000"/>
          </a:xfrm>
        </p:spPr>
        <p:txBody>
          <a:bodyPr/>
          <a:lstStyle/>
          <a:p>
            <a:pPr eaLnBrk="1" hangingPunct="1"/>
            <a:r>
              <a:rPr lang="en-US" sz="4000" smtClean="0">
                <a:solidFill>
                  <a:srgbClr val="6699FF"/>
                </a:solidFill>
              </a:rPr>
              <a:t>Solution Methodology</a:t>
            </a:r>
            <a:br>
              <a:rPr lang="en-US" sz="4000" smtClean="0">
                <a:solidFill>
                  <a:srgbClr val="6699FF"/>
                </a:solidFill>
              </a:rPr>
            </a:br>
            <a:r>
              <a:rPr lang="en-US" sz="2500" smtClean="0">
                <a:solidFill>
                  <a:srgbClr val="6699FF"/>
                </a:solidFill>
              </a:rPr>
              <a:t>Source Data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C938402-14B8-4E56-803E-C12EF7DD7AFD}" type="slidenum">
              <a:rPr lang="en-US"/>
              <a:pPr>
                <a:defRPr/>
              </a:pPr>
              <a:t>8</a:t>
            </a:fld>
            <a:endParaRPr lang="en-US"/>
          </a:p>
        </p:txBody>
      </p:sp>
      <p:pic>
        <p:nvPicPr>
          <p:cNvPr id="30723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3250" y="1281113"/>
            <a:ext cx="7937500" cy="499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Title 1"/>
          <p:cNvSpPr>
            <a:spLocks noGrp="1"/>
          </p:cNvSpPr>
          <p:nvPr>
            <p:ph type="title" idx="4294967295"/>
          </p:nvPr>
        </p:nvSpPr>
        <p:spPr>
          <a:xfrm>
            <a:off x="457200" y="103188"/>
            <a:ext cx="8229600" cy="1143000"/>
          </a:xfrm>
        </p:spPr>
        <p:txBody>
          <a:bodyPr/>
          <a:lstStyle/>
          <a:p>
            <a:pPr eaLnBrk="1" hangingPunct="1"/>
            <a:r>
              <a:rPr lang="en-US" sz="4000" smtClean="0">
                <a:solidFill>
                  <a:srgbClr val="6699FF"/>
                </a:solidFill>
              </a:rPr>
              <a:t>Solution Methodology </a:t>
            </a:r>
            <a:br>
              <a:rPr lang="en-US" sz="4000" smtClean="0">
                <a:solidFill>
                  <a:srgbClr val="6699FF"/>
                </a:solidFill>
              </a:rPr>
            </a:br>
            <a:r>
              <a:rPr lang="en-US" sz="2500" smtClean="0">
                <a:solidFill>
                  <a:srgbClr val="6699FF"/>
                </a:solidFill>
              </a:rPr>
              <a:t>Crystal Ball </a:t>
            </a:r>
          </a:p>
        </p:txBody>
      </p:sp>
      <p:sp>
        <p:nvSpPr>
          <p:cNvPr id="6" name="Slide Number Placeholder 5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eaLnBrk="0" hangingPunct="0">
              <a:defRPr/>
            </a:pPr>
            <a:fld id="{8C85BE26-18AA-4304-8B39-2383E60D3C2E}" type="slidenum">
              <a:rPr lang="en-US" sz="1200">
                <a:solidFill>
                  <a:schemeClr val="tx1">
                    <a:tint val="75000"/>
                  </a:schemeClr>
                </a:solidFill>
              </a:rPr>
              <a:pPr algn="r" eaLnBrk="0" hangingPunct="0">
                <a:defRPr/>
              </a:pPr>
              <a:t>9</a:t>
            </a:fld>
            <a:endParaRPr lang="en-US" sz="1200">
              <a:solidFill>
                <a:schemeClr val="tx1">
                  <a:tint val="75000"/>
                </a:schemeClr>
              </a:solidFill>
            </a:endParaRPr>
          </a:p>
        </p:txBody>
      </p:sp>
      <p:pic>
        <p:nvPicPr>
          <p:cNvPr id="32771" name="Picture 5"/>
          <p:cNvPicPr>
            <a:picLocks noChangeAspect="1" noChangeArrowheads="1"/>
          </p:cNvPicPr>
          <p:nvPr/>
        </p:nvPicPr>
        <p:blipFill>
          <a:blip r:embed="rId3"/>
          <a:srcRect t="14561" r="27849" b="6532"/>
          <a:stretch>
            <a:fillRect/>
          </a:stretch>
        </p:blipFill>
        <p:spPr bwMode="auto">
          <a:xfrm>
            <a:off x="1654175" y="1331913"/>
            <a:ext cx="5835650" cy="4786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510</TotalTime>
  <Words>618</Words>
  <Application>Microsoft PowerPoint</Application>
  <PresentationFormat>On-screen Show (4:3)</PresentationFormat>
  <Paragraphs>130</Paragraphs>
  <Slides>24</Slides>
  <Notes>24</Notes>
  <HiddenSlides>0</HiddenSlides>
  <MMClips>1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Design Template</vt:lpstr>
      </vt:variant>
      <vt:variant>
        <vt:i4>10</vt:i4>
      </vt:variant>
      <vt:variant>
        <vt:lpstr>Slide Titles</vt:lpstr>
      </vt:variant>
      <vt:variant>
        <vt:i4>24</vt:i4>
      </vt:variant>
    </vt:vector>
  </HeadingPairs>
  <TitlesOfParts>
    <vt:vector size="37" baseType="lpstr">
      <vt:lpstr>Arial</vt:lpstr>
      <vt:lpstr>Calibri</vt:lpstr>
      <vt:lpstr>Times New Roman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Fantasy Football – Optimizing your Team </vt:lpstr>
      <vt:lpstr>Agenda</vt:lpstr>
      <vt:lpstr>What is Fantasy Football?</vt:lpstr>
      <vt:lpstr>Objective</vt:lpstr>
      <vt:lpstr>Rules of the Game Constraints</vt:lpstr>
      <vt:lpstr>Data </vt:lpstr>
      <vt:lpstr>Process Overview Method #1</vt:lpstr>
      <vt:lpstr>Solution Methodology Source Data</vt:lpstr>
      <vt:lpstr>Solution Methodology  Crystal Ball </vt:lpstr>
      <vt:lpstr>Solution Methodology Cross Reference</vt:lpstr>
      <vt:lpstr>Solution Methodology Evolutionary Solver</vt:lpstr>
      <vt:lpstr>Solution Methodology Evolutionary Solver, Again</vt:lpstr>
      <vt:lpstr>Solution Methodology  Evolutionary Solver, And Again</vt:lpstr>
      <vt:lpstr>Solution Methodology  Constraints</vt:lpstr>
      <vt:lpstr>Optimal Team Method #1</vt:lpstr>
      <vt:lpstr>Season Simulation Optimal Team #1</vt:lpstr>
      <vt:lpstr>Slide 17</vt:lpstr>
      <vt:lpstr>Solution Methodology  Method # 2 - Simple Smoothing</vt:lpstr>
      <vt:lpstr>Solution Methodology  Method # 2 - Simple Smoothing</vt:lpstr>
      <vt:lpstr>Slide 20</vt:lpstr>
      <vt:lpstr>Solution Methodology Method # 2 - Evolutionary Solver</vt:lpstr>
      <vt:lpstr>Optimal Team Method #2</vt:lpstr>
      <vt:lpstr>Other Considerations Analysis</vt:lpstr>
      <vt:lpstr>Slide 24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Fantasy Football -  Optimizing your Team</dc:title>
  <dc:creator>Scott Cohen</dc:creator>
  <cp:lastModifiedBy> Christopher Cheang</cp:lastModifiedBy>
  <cp:revision>72</cp:revision>
  <cp:lastPrinted>1601-01-01T00:00:00Z</cp:lastPrinted>
  <dcterms:created xsi:type="dcterms:W3CDTF">2009-04-19T16:02:18Z</dcterms:created>
  <dcterms:modified xsi:type="dcterms:W3CDTF">2009-04-22T12:58:16Z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TC011417211033</vt:lpwstr>
  </property>
</Properties>
</file>